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6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5598e6438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25598e6438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5598e6438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25598e6438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5598e6438_2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25598e6438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5598e6438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25598e6438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7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5598e6438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25598e6438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5598e6438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25598e6438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5598e6438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25598e6438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5598e6438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25598e6438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5598e6438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25598e6438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5598e6438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125598e6438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5598e6438_2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25598e6438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pemec.edu.pe/" TargetMode="External"/><Relationship Id="rId5" Type="http://schemas.openxmlformats.org/officeDocument/2006/relationships/hyperlink" Target="https://www.ipemec.edu.pe/copia-de-cursos-en-vivo-1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>
            <a:off x="0" y="-127591"/>
            <a:ext cx="9144000" cy="903768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419" sz="30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Cada alumno con su AVATAR en el Aula Virtual estudia </a:t>
            </a:r>
            <a:r>
              <a:rPr lang="es-419" sz="32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¿Cómo invertir en la Bolsa de New York?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160C33-D6C1-40B6-940D-8B78B4028F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177"/>
            <a:ext cx="3838353" cy="436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8;p29">
            <a:extLst>
              <a:ext uri="{FF2B5EF4-FFF2-40B4-BE49-F238E27FC236}">
                <a16:creationId xmlns:a16="http://schemas.microsoft.com/office/drawing/2014/main" id="{A5E76BE7-A1DD-4BC8-B1F1-ACC2106CDB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8353" y="776177"/>
            <a:ext cx="5305647" cy="436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58;p35">
            <a:extLst>
              <a:ext uri="{FF2B5EF4-FFF2-40B4-BE49-F238E27FC236}">
                <a16:creationId xmlns:a16="http://schemas.microsoft.com/office/drawing/2014/main" id="{B3F49144-9876-4550-A91E-AA5AF7DEEBF7}"/>
              </a:ext>
            </a:extLst>
          </p:cNvPr>
          <p:cNvSpPr/>
          <p:nvPr/>
        </p:nvSpPr>
        <p:spPr>
          <a:xfrm>
            <a:off x="297710" y="903767"/>
            <a:ext cx="8133907" cy="49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 dirty="0">
                <a:solidFill>
                  <a:schemeClr val="dk1"/>
                </a:solidFill>
                <a:highlight>
                  <a:srgbClr val="FFFF00"/>
                </a:highlight>
              </a:rPr>
              <a:t>NUESTROS ALUMNOS ESTUDIANDO EN LAS AULAS VIRTUALES </a:t>
            </a:r>
            <a:endParaRPr sz="20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/>
        </p:nvSpPr>
        <p:spPr>
          <a:xfrm>
            <a:off x="3130827" y="137444"/>
            <a:ext cx="4204252" cy="7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INSTITUTO PERUANO DE MERCADO DE CAPITALES</a:t>
            </a:r>
            <a:endParaRPr sz="21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852" y="94898"/>
            <a:ext cx="768123" cy="76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/>
          <p:nvPr/>
        </p:nvSpPr>
        <p:spPr>
          <a:xfrm>
            <a:off x="1" y="959103"/>
            <a:ext cx="9143999" cy="330824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DE ESTUDIOS DURANTE LAS 20 HORAS DE CLASES</a:t>
            </a:r>
            <a:endParaRPr sz="1100"/>
          </a:p>
        </p:txBody>
      </p:sp>
      <p:sp>
        <p:nvSpPr>
          <p:cNvPr id="242" name="Google Shape;242;p34"/>
          <p:cNvSpPr txBox="1"/>
          <p:nvPr/>
        </p:nvSpPr>
        <p:spPr>
          <a:xfrm>
            <a:off x="228598" y="1378532"/>
            <a:ext cx="3856384" cy="33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MÓDULO III: 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Inversión y Trading en vivo con el fondo de dinero de los alumnos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1.- ¿Cómo elegir acciones?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2.- Acciones según el riesgo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3.- Acciones de bajo riesgo       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4.- Acciones mediano riesgo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5.- Acciones de riesgo normal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6.- Acciones de alto riesgo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7.- ¿Cómo ganar a la Baja? </a:t>
            </a:r>
            <a:endParaRPr sz="1100"/>
          </a:p>
        </p:txBody>
      </p:sp>
      <p:pic>
        <p:nvPicPr>
          <p:cNvPr id="243" name="Google Shape;24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4982" y="1396006"/>
            <a:ext cx="4949963" cy="361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/>
        </p:nvSpPr>
        <p:spPr>
          <a:xfrm>
            <a:off x="337930" y="1368366"/>
            <a:ext cx="8468140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MÓDULO IV:                                                                                  FUNCIONAMIENTO INSTITUCIONAL Y OPERATIVO DE LA BOLSA DE NEW YORK TRATAMIENTO TRIBUTARIO DE LAS INVERSIONES BURSÁTILES</a:t>
            </a:r>
            <a:endParaRPr sz="1100"/>
          </a:p>
        </p:txBody>
      </p:sp>
      <p:pic>
        <p:nvPicPr>
          <p:cNvPr id="249" name="Google Shape;24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06" y="2414606"/>
            <a:ext cx="647460" cy="64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7429" y="2474081"/>
            <a:ext cx="587984" cy="58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 rotWithShape="1">
          <a:blip r:embed="rId5">
            <a:alphaModFix/>
          </a:blip>
          <a:srcRect l="13095" t="12765" r="11905" b="13425"/>
          <a:stretch/>
        </p:blipFill>
        <p:spPr>
          <a:xfrm>
            <a:off x="6925232" y="2402002"/>
            <a:ext cx="979783" cy="72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0539" y="3966241"/>
            <a:ext cx="1384076" cy="39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71970" y="3938641"/>
            <a:ext cx="739308" cy="6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/>
          <p:nvPr/>
        </p:nvSpPr>
        <p:spPr>
          <a:xfrm>
            <a:off x="5240289" y="4111718"/>
            <a:ext cx="2409445" cy="85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IRS</a:t>
            </a:r>
            <a:endParaRPr sz="110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Revenue Service</a:t>
            </a: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5"/>
          <p:cNvSpPr/>
          <p:nvPr/>
        </p:nvSpPr>
        <p:spPr>
          <a:xfrm>
            <a:off x="589588" y="2616633"/>
            <a:ext cx="2248666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SEC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Securities And Exchange Commission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5"/>
          <p:cNvSpPr/>
          <p:nvPr/>
        </p:nvSpPr>
        <p:spPr>
          <a:xfrm>
            <a:off x="806953" y="4391987"/>
            <a:ext cx="3372867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Depositary Trust Company &amp; Clearing Corporation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/>
          <p:nvPr/>
        </p:nvSpPr>
        <p:spPr>
          <a:xfrm>
            <a:off x="3654714" y="3092723"/>
            <a:ext cx="1820438" cy="54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New York Stock Exchange</a:t>
            </a:r>
            <a:endParaRPr sz="1100"/>
          </a:p>
        </p:txBody>
      </p:sp>
      <p:sp>
        <p:nvSpPr>
          <p:cNvPr id="258" name="Google Shape;258;p35"/>
          <p:cNvSpPr/>
          <p:nvPr/>
        </p:nvSpPr>
        <p:spPr>
          <a:xfrm>
            <a:off x="6278357" y="3062066"/>
            <a:ext cx="2273532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419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419" sz="15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Depository</a:t>
            </a:r>
            <a:r>
              <a:rPr lang="es-419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Trust Company</a:t>
            </a:r>
            <a:endParaRPr sz="1100" dirty="0"/>
          </a:p>
        </p:txBody>
      </p:sp>
      <p:sp>
        <p:nvSpPr>
          <p:cNvPr id="259" name="Google Shape;259;p35"/>
          <p:cNvSpPr/>
          <p:nvPr/>
        </p:nvSpPr>
        <p:spPr>
          <a:xfrm>
            <a:off x="1" y="1004855"/>
            <a:ext cx="9143999" cy="330824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DE ESTUDIOS DURANTE LAS 20 HORAS DE CLASES</a:t>
            </a:r>
            <a:endParaRPr sz="1100"/>
          </a:p>
        </p:txBody>
      </p:sp>
      <p:pic>
        <p:nvPicPr>
          <p:cNvPr id="260" name="Google Shape;260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1852" y="94898"/>
            <a:ext cx="768123" cy="76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 txBox="1"/>
          <p:nvPr/>
        </p:nvSpPr>
        <p:spPr>
          <a:xfrm>
            <a:off x="3138163" y="176419"/>
            <a:ext cx="4204252" cy="7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INSTITUTO PERUANO DE MERCADO DE CAPITALES</a:t>
            </a:r>
            <a:endParaRPr sz="21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>
            <a:off x="0" y="1204235"/>
            <a:ext cx="9114182" cy="136751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Clases en vivo: Curso Básico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invertir en la Bolsa de New York?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2511380" y="201770"/>
            <a:ext cx="5534696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INSTITUTO PERUANO DE MERCADO DE CAPITALES</a:t>
            </a:r>
            <a:endParaRPr sz="27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155088" y="2812740"/>
            <a:ext cx="5002358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EXPOSITOR: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HUGO HERNÁNDEZ.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Presidente Fundador del Instituto Peruano de Mercado de Capitales -IPEMEC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Fue Bróker de Scotia Bolsa, Renta 4 y GPI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Profesor desde 1992 de los cursos: Bolsa de New York y Bolsa de Lima</a:t>
            </a:r>
            <a:endParaRPr sz="1500" b="1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802" y="142136"/>
            <a:ext cx="1002465" cy="100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5914" y="2812740"/>
            <a:ext cx="3091069" cy="2007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24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>
            <a:off x="109331" y="1204235"/>
            <a:ext cx="8776252" cy="5162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METAS QUE ALCANZARÁS AL CULMINAR EL CURSO </a:t>
            </a:r>
            <a:endParaRPr sz="1100"/>
          </a:p>
        </p:txBody>
      </p:sp>
      <p:sp>
        <p:nvSpPr>
          <p:cNvPr id="149" name="Google Shape;149;p27"/>
          <p:cNvSpPr txBox="1"/>
          <p:nvPr/>
        </p:nvSpPr>
        <p:spPr>
          <a:xfrm>
            <a:off x="2511380" y="201770"/>
            <a:ext cx="5534696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INSTITUTO PERUANO DE MERCADO DE CAPITALES</a:t>
            </a:r>
            <a:endParaRPr sz="27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802" y="142136"/>
            <a:ext cx="1002465" cy="100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056" y="2534000"/>
            <a:ext cx="3801890" cy="219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8210" y="2440043"/>
            <a:ext cx="3801890" cy="2501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/>
          <p:nvPr/>
        </p:nvSpPr>
        <p:spPr>
          <a:xfrm>
            <a:off x="4808210" y="1993039"/>
            <a:ext cx="3997759" cy="3876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tú Propia Plataforma en Pc</a:t>
            </a:r>
            <a:endParaRPr sz="1100"/>
          </a:p>
        </p:txBody>
      </p:sp>
      <p:sp>
        <p:nvSpPr>
          <p:cNvPr id="154" name="Google Shape;154;p27"/>
          <p:cNvSpPr/>
          <p:nvPr/>
        </p:nvSpPr>
        <p:spPr>
          <a:xfrm>
            <a:off x="0" y="1194296"/>
            <a:ext cx="9114182" cy="624565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PRIMERA META QUE ALCANZARÁS AL CULMINAR EL CURSO </a:t>
            </a:r>
            <a:endParaRPr sz="1100"/>
          </a:p>
        </p:txBody>
      </p:sp>
      <p:sp>
        <p:nvSpPr>
          <p:cNvPr id="155" name="Google Shape;155;p27"/>
          <p:cNvSpPr/>
          <p:nvPr/>
        </p:nvSpPr>
        <p:spPr>
          <a:xfrm>
            <a:off x="228600" y="1973400"/>
            <a:ext cx="3911322" cy="3876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Invertir tú dinero en la Bolsa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109331" y="1204235"/>
            <a:ext cx="8776252" cy="5162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METAS QUE ALCANZARÁS AL CULMINAR EL CURSO </a:t>
            </a:r>
            <a:endParaRPr sz="1100"/>
          </a:p>
        </p:txBody>
      </p:sp>
      <p:sp>
        <p:nvSpPr>
          <p:cNvPr id="161" name="Google Shape;161;p28"/>
          <p:cNvSpPr txBox="1"/>
          <p:nvPr/>
        </p:nvSpPr>
        <p:spPr>
          <a:xfrm>
            <a:off x="2511380" y="201770"/>
            <a:ext cx="5534696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INSTITUTO PERUANO DE MERCADO DE CAPITALES</a:t>
            </a:r>
            <a:endParaRPr sz="27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802" y="142136"/>
            <a:ext cx="1002465" cy="100246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/>
          <p:nvPr/>
        </p:nvSpPr>
        <p:spPr>
          <a:xfrm>
            <a:off x="4808210" y="1993039"/>
            <a:ext cx="3997759" cy="3876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Trabajar en Corredoras, Bcos. </a:t>
            </a:r>
            <a:endParaRPr sz="1100"/>
          </a:p>
        </p:txBody>
      </p:sp>
      <p:sp>
        <p:nvSpPr>
          <p:cNvPr id="164" name="Google Shape;164;p28"/>
          <p:cNvSpPr/>
          <p:nvPr/>
        </p:nvSpPr>
        <p:spPr>
          <a:xfrm>
            <a:off x="0" y="1194296"/>
            <a:ext cx="9114182" cy="624565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SEGUNDA META QUE ALCANZARÁS AL CULMINAR EL CURSO </a:t>
            </a:r>
            <a:endParaRPr sz="1100"/>
          </a:p>
        </p:txBody>
      </p:sp>
      <p:sp>
        <p:nvSpPr>
          <p:cNvPr id="165" name="Google Shape;165;p28"/>
          <p:cNvSpPr/>
          <p:nvPr/>
        </p:nvSpPr>
        <p:spPr>
          <a:xfrm>
            <a:off x="142163" y="1973400"/>
            <a:ext cx="3997759" cy="3876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IPEMEC otorga la Certificación</a:t>
            </a:r>
            <a:endParaRPr sz="11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950724" y="1828057"/>
            <a:ext cx="2501687" cy="38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7492" y="2571750"/>
            <a:ext cx="3379195" cy="231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/>
          <p:nvPr/>
        </p:nvSpPr>
        <p:spPr>
          <a:xfrm>
            <a:off x="0" y="1164479"/>
            <a:ext cx="9143999" cy="5162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CLASES EN VIVO POR ZOOM EN TU CASA O EN EL METAVERSO</a:t>
            </a:r>
            <a:endParaRPr sz="1100"/>
          </a:p>
        </p:txBody>
      </p:sp>
      <p:sp>
        <p:nvSpPr>
          <p:cNvPr id="173" name="Google Shape;173;p29"/>
          <p:cNvSpPr txBox="1"/>
          <p:nvPr/>
        </p:nvSpPr>
        <p:spPr>
          <a:xfrm>
            <a:off x="2511380" y="201770"/>
            <a:ext cx="5534696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INSTITUTO PERUANO DE MERCADO DE CAPITALES</a:t>
            </a:r>
            <a:endParaRPr sz="27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802" y="142136"/>
            <a:ext cx="1002465" cy="100246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/>
          <p:nvPr/>
        </p:nvSpPr>
        <p:spPr>
          <a:xfrm>
            <a:off x="4808209" y="1772985"/>
            <a:ext cx="3997760" cy="3876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Estudias en Aulas virtuales </a:t>
            </a:r>
            <a:endParaRPr sz="1100"/>
          </a:p>
        </p:txBody>
      </p:sp>
      <p:sp>
        <p:nvSpPr>
          <p:cNvPr id="176" name="Google Shape;176;p29"/>
          <p:cNvSpPr/>
          <p:nvPr/>
        </p:nvSpPr>
        <p:spPr>
          <a:xfrm>
            <a:off x="222816" y="1748753"/>
            <a:ext cx="3911322" cy="3876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Estudias con tu Pc o Celular</a:t>
            </a:r>
            <a:endParaRPr sz="1100"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801" y="2679980"/>
            <a:ext cx="3905977" cy="22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9991" y="2665238"/>
            <a:ext cx="3905977" cy="23170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/>
          <p:nvPr/>
        </p:nvSpPr>
        <p:spPr>
          <a:xfrm>
            <a:off x="228161" y="2160610"/>
            <a:ext cx="3905977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Estudias por Zoom interconectado con el profesor los días y horas programados.</a:t>
            </a:r>
            <a:endParaRPr sz="1100"/>
          </a:p>
        </p:txBody>
      </p:sp>
      <p:sp>
        <p:nvSpPr>
          <p:cNvPr id="180" name="Google Shape;180;p29"/>
          <p:cNvSpPr/>
          <p:nvPr/>
        </p:nvSpPr>
        <p:spPr>
          <a:xfrm>
            <a:off x="4808208" y="2160611"/>
            <a:ext cx="399776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deseas puedes estudiar con tú AVATAR en nuestras aulas virtuales en el mismo horario  </a:t>
            </a:r>
            <a:endParaRPr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/>
          <p:nvPr/>
        </p:nvSpPr>
        <p:spPr>
          <a:xfrm>
            <a:off x="109331" y="1204235"/>
            <a:ext cx="8776252" cy="5162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METODOLOGIA VIVENCIAL: ESTUDIAS E INVIERTES DINERO REAL  </a:t>
            </a:r>
            <a:endParaRPr sz="1100"/>
          </a:p>
        </p:txBody>
      </p:sp>
      <p:sp>
        <p:nvSpPr>
          <p:cNvPr id="186" name="Google Shape;186;p30"/>
          <p:cNvSpPr txBox="1"/>
          <p:nvPr/>
        </p:nvSpPr>
        <p:spPr>
          <a:xfrm>
            <a:off x="2511380" y="201770"/>
            <a:ext cx="5534696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INSTITUTO PERUANO DE MERCADO DE CAPITALES</a:t>
            </a:r>
            <a:endParaRPr sz="27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802" y="142136"/>
            <a:ext cx="1002465" cy="100246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/>
          <p:nvPr/>
        </p:nvSpPr>
        <p:spPr>
          <a:xfrm>
            <a:off x="168965" y="1764201"/>
            <a:ext cx="2574234" cy="3876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Alumnos aportan dinero</a:t>
            </a:r>
            <a:endParaRPr sz="1100"/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8331" y="2762811"/>
            <a:ext cx="1759225" cy="216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293" y="2722837"/>
            <a:ext cx="2574234" cy="216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/>
          <p:nvPr/>
        </p:nvSpPr>
        <p:spPr>
          <a:xfrm>
            <a:off x="3130827" y="1780096"/>
            <a:ext cx="2484781" cy="3876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Fondo Común </a:t>
            </a:r>
            <a:endParaRPr sz="1100"/>
          </a:p>
        </p:txBody>
      </p:sp>
      <p:sp>
        <p:nvSpPr>
          <p:cNvPr id="192" name="Google Shape;192;p30"/>
          <p:cNvSpPr/>
          <p:nvPr/>
        </p:nvSpPr>
        <p:spPr>
          <a:xfrm>
            <a:off x="6013174" y="1775631"/>
            <a:ext cx="2822713" cy="3876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Alumnos invierten clases</a:t>
            </a:r>
            <a:endParaRPr sz="1100"/>
          </a:p>
        </p:txBody>
      </p:sp>
      <p:sp>
        <p:nvSpPr>
          <p:cNvPr id="193" name="Google Shape;193;p30"/>
          <p:cNvSpPr/>
          <p:nvPr/>
        </p:nvSpPr>
        <p:spPr>
          <a:xfrm>
            <a:off x="5983361" y="2160611"/>
            <a:ext cx="29022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el fondo  alumnos compran acciones en la Plataforma</a:t>
            </a:r>
            <a:endParaRPr sz="1100"/>
          </a:p>
        </p:txBody>
      </p:sp>
      <p:sp>
        <p:nvSpPr>
          <p:cNvPr id="194" name="Google Shape;194;p30"/>
          <p:cNvSpPr/>
          <p:nvPr/>
        </p:nvSpPr>
        <p:spPr>
          <a:xfrm>
            <a:off x="149086" y="2154365"/>
            <a:ext cx="2574234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alumnos hacen una chanchita: mínimo 50 dólares</a:t>
            </a:r>
            <a:endParaRPr sz="1100"/>
          </a:p>
        </p:txBody>
      </p:sp>
      <p:sp>
        <p:nvSpPr>
          <p:cNvPr id="195" name="Google Shape;195;p30"/>
          <p:cNvSpPr/>
          <p:nvPr/>
        </p:nvSpPr>
        <p:spPr>
          <a:xfrm>
            <a:off x="3130828" y="2225216"/>
            <a:ext cx="248478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chanchita es el fondo de todos los alumnos</a:t>
            </a:r>
            <a:endParaRPr sz="1100"/>
          </a:p>
        </p:txBody>
      </p:sp>
      <p:pic>
        <p:nvPicPr>
          <p:cNvPr id="196" name="Google Shape;19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15608" y="2527001"/>
            <a:ext cx="3379307" cy="2638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/>
        </p:nvSpPr>
        <p:spPr>
          <a:xfrm>
            <a:off x="3130827" y="137444"/>
            <a:ext cx="4204252" cy="7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INSTITUTO PERUANO DE MERCADO DE CAPITALES</a:t>
            </a:r>
            <a:endParaRPr sz="21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852" y="94898"/>
            <a:ext cx="768123" cy="76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/>
          <p:nvPr/>
        </p:nvSpPr>
        <p:spPr>
          <a:xfrm>
            <a:off x="0" y="956607"/>
            <a:ext cx="9143999" cy="330824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PROGRAMACIÓN E INICIOS DEL CURSO BOLSA DE NEW YORK</a:t>
            </a:r>
            <a:endParaRPr sz="1100"/>
          </a:p>
        </p:txBody>
      </p:sp>
      <p:sp>
        <p:nvSpPr>
          <p:cNvPr id="204" name="Google Shape;204;p31"/>
          <p:cNvSpPr/>
          <p:nvPr/>
        </p:nvSpPr>
        <p:spPr>
          <a:xfrm>
            <a:off x="5158407" y="2396739"/>
            <a:ext cx="353833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PAGAR A NOMBRE: </a:t>
            </a:r>
            <a:endParaRPr sz="110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 SUP INST. PERUANO MCDO DE CAPITALES</a:t>
            </a:r>
            <a:endParaRPr sz="110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1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RUC:       </a:t>
            </a: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20258053720</a:t>
            </a:r>
            <a:endParaRPr sz="110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1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CUENTAS EN INTERBANK</a:t>
            </a:r>
            <a:endParaRPr sz="110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11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CTA. EN DÓLARES:  </a:t>
            </a: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107 – 3001554226</a:t>
            </a:r>
            <a:endParaRPr sz="110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11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CTA. EN SOLES:         </a:t>
            </a: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– 3001504736</a:t>
            </a:r>
            <a:endParaRPr sz="110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1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TRANSFERIR DE OTRO BANCO A INTERBANK</a:t>
            </a:r>
            <a:endParaRPr sz="110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11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CCI EN DÓLARES:</a:t>
            </a: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003-107-003001554226-06</a:t>
            </a:r>
            <a:endParaRPr sz="110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11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CCI EN SOLES:      </a:t>
            </a: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003-200-003001504735-35</a:t>
            </a:r>
            <a:endParaRPr sz="1100"/>
          </a:p>
        </p:txBody>
      </p:sp>
      <p:sp>
        <p:nvSpPr>
          <p:cNvPr id="205" name="Google Shape;205;p31"/>
          <p:cNvSpPr/>
          <p:nvPr/>
        </p:nvSpPr>
        <p:spPr>
          <a:xfrm>
            <a:off x="5257355" y="4837152"/>
            <a:ext cx="3380188" cy="34289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710768" y="1388112"/>
            <a:ext cx="3280358" cy="368342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PROGRAMACION E INICIOS DE CURSOS</a:t>
            </a:r>
            <a:endParaRPr sz="1100"/>
          </a:p>
        </p:txBody>
      </p:sp>
      <p:pic>
        <p:nvPicPr>
          <p:cNvPr id="207" name="Google Shape;20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7061" y="1862854"/>
            <a:ext cx="1474248" cy="9878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/>
          <p:nvPr/>
        </p:nvSpPr>
        <p:spPr>
          <a:xfrm>
            <a:off x="789179" y="1887620"/>
            <a:ext cx="1474248" cy="272502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Turno Mañana</a:t>
            </a:r>
            <a:endParaRPr sz="1100"/>
          </a:p>
        </p:txBody>
      </p:sp>
      <p:sp>
        <p:nvSpPr>
          <p:cNvPr id="209" name="Google Shape;209;p31"/>
          <p:cNvSpPr/>
          <p:nvPr/>
        </p:nvSpPr>
        <p:spPr>
          <a:xfrm>
            <a:off x="772981" y="2432675"/>
            <a:ext cx="1490446" cy="262347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Turno Noche</a:t>
            </a:r>
            <a:endParaRPr sz="1100"/>
          </a:p>
        </p:txBody>
      </p:sp>
      <p:sp>
        <p:nvSpPr>
          <p:cNvPr id="210" name="Google Shape;210;p31"/>
          <p:cNvSpPr/>
          <p:nvPr/>
        </p:nvSpPr>
        <p:spPr>
          <a:xfrm flipH="1">
            <a:off x="248480" y="3296081"/>
            <a:ext cx="4099891" cy="2308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Verdana"/>
              <a:buNone/>
            </a:pPr>
            <a:r>
              <a:rPr lang="es-419" sz="700" b="0" i="0" u="none" strike="noStrike" cap="none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  </a:t>
            </a:r>
            <a:r>
              <a:rPr lang="es-419" sz="11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https://www.ipemec.edu.pe/copia-de-cursos-en-vivo-1</a:t>
            </a:r>
            <a:r>
              <a:rPr lang="es-419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1"/>
          <p:cNvSpPr/>
          <p:nvPr/>
        </p:nvSpPr>
        <p:spPr>
          <a:xfrm>
            <a:off x="710768" y="3006419"/>
            <a:ext cx="2766883" cy="230833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Ver los horarios en el link</a:t>
            </a:r>
            <a:endParaRPr sz="1100"/>
          </a:p>
        </p:txBody>
      </p:sp>
      <p:sp>
        <p:nvSpPr>
          <p:cNvPr id="212" name="Google Shape;212;p31"/>
          <p:cNvSpPr/>
          <p:nvPr/>
        </p:nvSpPr>
        <p:spPr>
          <a:xfrm>
            <a:off x="693329" y="3765103"/>
            <a:ext cx="3093482" cy="1056643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CONSULTAS E INFORMACION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WhatsApp:  932 243 860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Web: </a:t>
            </a:r>
            <a:r>
              <a:rPr lang="es-419" sz="15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www.ipemec.edu.pe</a:t>
            </a:r>
            <a:endParaRPr sz="1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Correo: info@ipemec.edu.pe</a:t>
            </a:r>
            <a:endParaRPr sz="1100"/>
          </a:p>
        </p:txBody>
      </p:sp>
      <p:sp>
        <p:nvSpPr>
          <p:cNvPr id="213" name="Google Shape;213;p31"/>
          <p:cNvSpPr/>
          <p:nvPr/>
        </p:nvSpPr>
        <p:spPr>
          <a:xfrm>
            <a:off x="5198162" y="1388112"/>
            <a:ext cx="3280358" cy="368342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PAGO DEL CURSO: 100 DÓLARES</a:t>
            </a:r>
            <a:endParaRPr sz="1100"/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19244" y="1776331"/>
            <a:ext cx="1583578" cy="556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/>
          <p:nvPr/>
        </p:nvSpPr>
        <p:spPr>
          <a:xfrm>
            <a:off x="5217599" y="2373948"/>
            <a:ext cx="3380188" cy="34289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3130827" y="137444"/>
            <a:ext cx="4204252" cy="7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INSTITUTO PERUANO DE MERCADO DE CAPITALES</a:t>
            </a:r>
            <a:endParaRPr sz="21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852" y="94898"/>
            <a:ext cx="768123" cy="76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228598" y="1441464"/>
            <a:ext cx="385638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 Black"/>
              <a:buNone/>
            </a:pPr>
            <a:r>
              <a:rPr lang="es-419" sz="1500" b="1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MÓDULO I: </a:t>
            </a:r>
            <a:endParaRPr sz="1100"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 Black"/>
              <a:buNone/>
            </a:pPr>
            <a:r>
              <a:rPr lang="es-419" sz="1500" b="1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¿Cómo estudiar en el metaverso?</a:t>
            </a:r>
            <a:endParaRPr sz="1100"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1.- Instalación e inscripción</a:t>
            </a:r>
            <a:endParaRPr sz="1100"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2.- Creación y diseño del AVATAR</a:t>
            </a:r>
            <a:endParaRPr sz="1100"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3.- Tour de servicios METAIPEMEC: . Aula Virtual de estudio          .Visita al Yate                      .Espacios de diversión.      .Reuniones sociales.</a:t>
            </a:r>
            <a:endParaRPr sz="1100"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4.-¿Cómo manejar y hacer hablar al avatar para comunicarse con el profesor y compañeros?</a:t>
            </a:r>
            <a:endParaRPr sz="1100" dirty="0"/>
          </a:p>
        </p:txBody>
      </p:sp>
      <p:sp>
        <p:nvSpPr>
          <p:cNvPr id="223" name="Google Shape;223;p32"/>
          <p:cNvSpPr/>
          <p:nvPr/>
        </p:nvSpPr>
        <p:spPr>
          <a:xfrm>
            <a:off x="1" y="909408"/>
            <a:ext cx="9143999" cy="330824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DE ESTUDIOS DURANTE LAS 20 HORAS DE CLASES</a:t>
            </a:r>
            <a:endParaRPr sz="1100"/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5401" y="1330715"/>
            <a:ext cx="4479513" cy="3605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/>
        </p:nvSpPr>
        <p:spPr>
          <a:xfrm>
            <a:off x="3130827" y="137444"/>
            <a:ext cx="4204252" cy="7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INSTITUTO PERUANO DE MERCADO DE CAPITALES</a:t>
            </a:r>
            <a:endParaRPr sz="21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30" name="Google Shape;23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852" y="94898"/>
            <a:ext cx="768123" cy="76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80" y="1776410"/>
            <a:ext cx="5059016" cy="319982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/>
          <p:nvPr/>
        </p:nvSpPr>
        <p:spPr>
          <a:xfrm>
            <a:off x="1" y="939225"/>
            <a:ext cx="9143999" cy="330824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DE ESTUDIOS DURANTE LAS 20 HORAS DE CLASES</a:t>
            </a:r>
            <a:endParaRPr sz="1100"/>
          </a:p>
        </p:txBody>
      </p:sp>
      <p:sp>
        <p:nvSpPr>
          <p:cNvPr id="233" name="Google Shape;233;p33"/>
          <p:cNvSpPr txBox="1"/>
          <p:nvPr/>
        </p:nvSpPr>
        <p:spPr>
          <a:xfrm>
            <a:off x="149086" y="1441464"/>
            <a:ext cx="3856384" cy="33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MÓDULO II: 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¿Cómo operar la Plataforma?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1.- Instalación e inscripción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2.- ¿Cómo elegir acciones?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3.- ¿Cómo comprar y vender?       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4.-¿Cómo dar ordenes a mercado?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5.- Ordenes a futuro o pendiente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6.- Ordenes para maximizar rentabilidad o minimizar pérdidas</a:t>
            </a:r>
            <a:endParaRPr sz="110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None/>
            </a:pPr>
            <a:r>
              <a:rPr lang="es-419" sz="1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7.- ¿Cómo ganar a la Baja? </a:t>
            </a:r>
            <a:endParaRPr sz="1100"/>
          </a:p>
        </p:txBody>
      </p:sp>
      <p:sp>
        <p:nvSpPr>
          <p:cNvPr id="234" name="Google Shape;234;p33"/>
          <p:cNvSpPr/>
          <p:nvPr/>
        </p:nvSpPr>
        <p:spPr>
          <a:xfrm>
            <a:off x="4800600" y="1369325"/>
            <a:ext cx="3548270" cy="38762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Plataforma en Pc y en Celular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659</Words>
  <Application>Microsoft Office PowerPoint</Application>
  <PresentationFormat>Presentación en pantalla (16:9)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Verdana</vt:lpstr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Cursos</dc:title>
  <dc:creator>Editor</dc:creator>
  <cp:lastModifiedBy>Editor</cp:lastModifiedBy>
  <cp:revision>9</cp:revision>
  <dcterms:modified xsi:type="dcterms:W3CDTF">2022-04-21T22:57:50Z</dcterms:modified>
</cp:coreProperties>
</file>